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192" y="39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Sitka Subheading"/>
                <a:cs typeface="Sitka Subheading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7E7E7E"/>
                </a:solidFill>
                <a:latin typeface="Lucida Sans Unicode"/>
                <a:cs typeface="Lucida Sans Unicode"/>
              </a:defRPr>
            </a:lvl1pPr>
          </a:lstStyle>
          <a:p>
            <a:pPr marL="22860">
              <a:lnSpc>
                <a:spcPct val="100000"/>
              </a:lnSpc>
              <a:spcBef>
                <a:spcPts val="8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Sitka Subheading"/>
                <a:cs typeface="Sitka Subheading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54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7E7E7E"/>
                </a:solidFill>
                <a:latin typeface="Lucida Sans Unicode"/>
                <a:cs typeface="Lucida Sans Unicode"/>
              </a:defRPr>
            </a:lvl1pPr>
          </a:lstStyle>
          <a:p>
            <a:pPr marL="22860">
              <a:lnSpc>
                <a:spcPct val="100000"/>
              </a:lnSpc>
              <a:spcBef>
                <a:spcPts val="8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Sitka Subheading"/>
                <a:cs typeface="Sitka Subheading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7E7E7E"/>
                </a:solidFill>
                <a:latin typeface="Lucida Sans Unicode"/>
                <a:cs typeface="Lucida Sans Unicode"/>
              </a:defRPr>
            </a:lvl1pPr>
          </a:lstStyle>
          <a:p>
            <a:pPr marL="22860">
              <a:lnSpc>
                <a:spcPct val="100000"/>
              </a:lnSpc>
              <a:spcBef>
                <a:spcPts val="8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Sitka Subheading"/>
                <a:cs typeface="Sitka Subheading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7E7E7E"/>
                </a:solidFill>
                <a:latin typeface="Lucida Sans Unicode"/>
                <a:cs typeface="Lucida Sans Unicode"/>
              </a:defRPr>
            </a:lvl1pPr>
          </a:lstStyle>
          <a:p>
            <a:pPr marL="22860">
              <a:lnSpc>
                <a:spcPct val="100000"/>
              </a:lnSpc>
              <a:spcBef>
                <a:spcPts val="8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7E7E7E"/>
                </a:solidFill>
                <a:latin typeface="Lucida Sans Unicode"/>
                <a:cs typeface="Lucida Sans Unicode"/>
              </a:defRPr>
            </a:lvl1pPr>
          </a:lstStyle>
          <a:p>
            <a:pPr marL="22860">
              <a:lnSpc>
                <a:spcPct val="100000"/>
              </a:lnSpc>
              <a:spcBef>
                <a:spcPts val="8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1210925" y="485775"/>
            <a:ext cx="552450" cy="47625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6724649"/>
            <a:ext cx="12191999" cy="13334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36332" y="251713"/>
            <a:ext cx="8347075" cy="5306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Sitka Subheading"/>
                <a:cs typeface="Sitka Subheading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4832" y="1372171"/>
            <a:ext cx="5400675" cy="1593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610340" y="6251235"/>
            <a:ext cx="201295" cy="2813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50" b="0" i="0">
                <a:solidFill>
                  <a:srgbClr val="7E7E7E"/>
                </a:solidFill>
                <a:latin typeface="Lucida Sans Unicode"/>
                <a:cs typeface="Lucida Sans Unicode"/>
              </a:defRPr>
            </a:lvl1pPr>
          </a:lstStyle>
          <a:p>
            <a:pPr marL="22860">
              <a:lnSpc>
                <a:spcPct val="100000"/>
              </a:lnSpc>
              <a:spcBef>
                <a:spcPts val="8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-17474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048124" cy="56007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13276" y="2481961"/>
            <a:ext cx="1002030" cy="4495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70" dirty="0">
                <a:solidFill>
                  <a:srgbClr val="FFFFFF"/>
                </a:solidFill>
                <a:latin typeface="Tahoma"/>
                <a:cs typeface="Tahoma"/>
              </a:rPr>
              <a:t>Тема: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83832" y="5898515"/>
            <a:ext cx="3362325" cy="85344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85"/>
              </a:spcBef>
            </a:pPr>
            <a:r>
              <a:rPr sz="1800" b="1" spc="-35" dirty="0">
                <a:solidFill>
                  <a:srgbClr val="FFFFFF"/>
                </a:solidFill>
                <a:latin typeface="Tahoma"/>
                <a:cs typeface="Tahoma"/>
              </a:rPr>
              <a:t>Санкт-</a:t>
            </a:r>
            <a:r>
              <a:rPr sz="1800" b="1" spc="-10" dirty="0">
                <a:solidFill>
                  <a:srgbClr val="FFFFFF"/>
                </a:solidFill>
                <a:latin typeface="Tahoma"/>
                <a:cs typeface="Tahoma"/>
              </a:rPr>
              <a:t>Петербургский политехнический </a:t>
            </a:r>
            <a:r>
              <a:rPr sz="1800" b="1" spc="-40" dirty="0">
                <a:solidFill>
                  <a:srgbClr val="FFFFFF"/>
                </a:solidFill>
                <a:latin typeface="Tahoma"/>
                <a:cs typeface="Tahoma"/>
              </a:rPr>
              <a:t>университет</a:t>
            </a:r>
            <a:r>
              <a:rPr sz="1800" b="1" spc="-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800" b="1" spc="-30" dirty="0">
                <a:solidFill>
                  <a:srgbClr val="FFFFFF"/>
                </a:solidFill>
                <a:latin typeface="Tahoma"/>
                <a:cs typeface="Tahoma"/>
              </a:rPr>
              <a:t>Петра</a:t>
            </a:r>
            <a:r>
              <a:rPr sz="1800" b="1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800" b="1" spc="-55" dirty="0">
                <a:solidFill>
                  <a:srgbClr val="FFFFFF"/>
                </a:solidFill>
                <a:latin typeface="Tahoma"/>
                <a:cs typeface="Tahoma"/>
              </a:rPr>
              <a:t>Великого</a:t>
            </a:r>
            <a:endParaRPr sz="180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986264" y="1949767"/>
            <a:ext cx="57658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60" dirty="0">
                <a:solidFill>
                  <a:srgbClr val="369F30"/>
                </a:solidFill>
                <a:latin typeface="Tahoma"/>
                <a:cs typeface="Tahoma"/>
              </a:rPr>
              <a:t>2025</a:t>
            </a:r>
            <a:endParaRPr sz="1800">
              <a:latin typeface="Tahoma"/>
              <a:cs typeface="Tahoma"/>
            </a:endParaRPr>
          </a:p>
        </p:txBody>
      </p:sp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505325" y="447675"/>
            <a:ext cx="666750" cy="561975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6284976" y="5950902"/>
            <a:ext cx="5753735" cy="862352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80"/>
              </a:spcBef>
            </a:pPr>
            <a:r>
              <a:rPr sz="1800" spc="-10" dirty="0">
                <a:solidFill>
                  <a:srgbClr val="774394"/>
                </a:solidFill>
                <a:latin typeface="Lucida Sans Unicode"/>
                <a:cs typeface="Lucida Sans Unicode"/>
              </a:rPr>
              <a:t> </a:t>
            </a:r>
            <a:r>
              <a:rPr sz="1800" spc="-30" dirty="0">
                <a:solidFill>
                  <a:srgbClr val="774394"/>
                </a:solidFill>
                <a:latin typeface="Lucida Sans Unicode"/>
                <a:cs typeface="Lucida Sans Unicode"/>
              </a:rPr>
              <a:t>Плющева</a:t>
            </a:r>
            <a:r>
              <a:rPr sz="1800" spc="-100" dirty="0">
                <a:solidFill>
                  <a:srgbClr val="774394"/>
                </a:solidFill>
                <a:latin typeface="Lucida Sans Unicode"/>
                <a:cs typeface="Lucida Sans Unicode"/>
              </a:rPr>
              <a:t> </a:t>
            </a:r>
            <a:r>
              <a:rPr sz="1800" spc="-25" dirty="0">
                <a:solidFill>
                  <a:srgbClr val="774394"/>
                </a:solidFill>
                <a:latin typeface="Lucida Sans Unicode"/>
                <a:cs typeface="Lucida Sans Unicode"/>
              </a:rPr>
              <a:t>Таисия</a:t>
            </a:r>
            <a:r>
              <a:rPr lang="ru-RU" sz="1800" spc="-25" dirty="0">
                <a:solidFill>
                  <a:srgbClr val="774394"/>
                </a:solidFill>
                <a:latin typeface="Lucida Sans Unicode"/>
                <a:cs typeface="Lucida Sans Unicode"/>
              </a:rPr>
              <a:t>, Иванова Полина, </a:t>
            </a:r>
            <a:r>
              <a:rPr lang="ru-RU" sz="1800" spc="-25" dirty="0" err="1">
                <a:solidFill>
                  <a:srgbClr val="774394"/>
                </a:solidFill>
                <a:latin typeface="Lucida Sans Unicode"/>
                <a:cs typeface="Lucida Sans Unicode"/>
              </a:rPr>
              <a:t>Шурмелева</a:t>
            </a:r>
            <a:r>
              <a:rPr lang="ru-RU" sz="1800" spc="-25" dirty="0">
                <a:solidFill>
                  <a:srgbClr val="774394"/>
                </a:solidFill>
                <a:latin typeface="Lucida Sans Unicode"/>
                <a:cs typeface="Lucida Sans Unicode"/>
              </a:rPr>
              <a:t> София </a:t>
            </a:r>
          </a:p>
          <a:p>
            <a:pPr marL="12700" marR="5080">
              <a:lnSpc>
                <a:spcPct val="100899"/>
              </a:lnSpc>
              <a:spcBef>
                <a:spcPts val="80"/>
              </a:spcBef>
            </a:pPr>
            <a:r>
              <a:rPr lang="ru-RU" sz="1800" spc="-25" dirty="0">
                <a:solidFill>
                  <a:srgbClr val="774394"/>
                </a:solidFill>
                <a:latin typeface="Lucida Sans Unicode"/>
                <a:cs typeface="Lucida Sans Unicode"/>
              </a:rPr>
              <a:t>гр.</a:t>
            </a:r>
            <a:r>
              <a:rPr sz="1800" spc="-10" dirty="0">
                <a:solidFill>
                  <a:srgbClr val="774394"/>
                </a:solidFill>
                <a:latin typeface="Lucida Sans Unicode"/>
                <a:cs typeface="Lucida Sans Unicode"/>
              </a:rPr>
              <a:t>№4731204/50001</a:t>
            </a:r>
            <a:endParaRPr sz="1800" dirty="0">
              <a:latin typeface="Lucida Sans Unicode"/>
              <a:cs typeface="Lucida Sans Unicode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CC20F7-3164-4DB1-9CE5-FB49300FEB36}"/>
              </a:ext>
            </a:extLst>
          </p:cNvPr>
          <p:cNvSpPr txBox="1"/>
          <p:nvPr/>
        </p:nvSpPr>
        <p:spPr>
          <a:xfrm>
            <a:off x="5715000" y="3657600"/>
            <a:ext cx="4271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</a:rPr>
              <a:t>История </a:t>
            </a:r>
            <a:r>
              <a:rPr lang="en-US" sz="3600" dirty="0">
                <a:solidFill>
                  <a:schemeClr val="bg1"/>
                </a:solidFill>
              </a:rPr>
              <a:t>Linux</a:t>
            </a:r>
            <a:endParaRPr lang="ru-RU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6332" y="251713"/>
            <a:ext cx="8347075" cy="944874"/>
          </a:xfrm>
          <a:prstGeom prst="rect">
            <a:avLst/>
          </a:prstGeom>
        </p:spPr>
        <p:txBody>
          <a:bodyPr vert="horz" wrap="square" lIns="0" tIns="97536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ru-RU" spc="80" dirty="0"/>
              <a:t>Введение</a:t>
            </a:r>
            <a:br>
              <a:rPr lang="ru-RU" spc="80" dirty="0"/>
            </a:br>
            <a:endParaRPr spc="80" dirty="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22860">
              <a:lnSpc>
                <a:spcPct val="100000"/>
              </a:lnSpc>
              <a:spcBef>
                <a:spcPts val="80"/>
              </a:spcBef>
            </a:pPr>
            <a:fld id="{81D60167-4931-47E6-BA6A-407CBD079E47}" type="slidenum">
              <a:rPr spc="-50" dirty="0"/>
              <a:t>2</a:t>
            </a:fld>
            <a:endParaRPr spc="-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84FB85-1B24-486B-9E78-07896C17C154}"/>
              </a:ext>
            </a:extLst>
          </p:cNvPr>
          <p:cNvSpPr txBox="1"/>
          <p:nvPr/>
        </p:nvSpPr>
        <p:spPr>
          <a:xfrm>
            <a:off x="990600" y="2505670"/>
            <a:ext cx="1043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История Linux — это ключ к пониманию настоящего и будущего технологий. Она объясняет, почему открытые стандарты и сообщества стали движущей силой цифровой трансформации, и помогает прогнозировать дальнейшее развитие IT-индустрии.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88282F-6A8B-4480-A8EC-E79D68F1D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32" y="251713"/>
            <a:ext cx="8347075" cy="423193"/>
          </a:xfrm>
        </p:spPr>
        <p:txBody>
          <a:bodyPr/>
          <a:lstStyle/>
          <a:p>
            <a:r>
              <a:rPr lang="ru-RU" dirty="0"/>
              <a:t>Предыстория: UNIX и проект GNU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2CBFEC0-9F03-45F0-A1B1-3C11958D9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877" y="1219200"/>
            <a:ext cx="5400675" cy="830997"/>
          </a:xfrm>
        </p:spPr>
        <p:txBody>
          <a:bodyPr/>
          <a:lstStyle/>
          <a:p>
            <a:r>
              <a:rPr lang="ru-RU" sz="1800" b="0" dirty="0">
                <a:solidFill>
                  <a:schemeClr val="tx1"/>
                </a:solidFill>
              </a:rPr>
              <a:t>История Linux начинается с операционной системы UNIX, созданной в 1969 году </a:t>
            </a:r>
            <a:r>
              <a:rPr lang="ru-RU" sz="1800" dirty="0">
                <a:solidFill>
                  <a:schemeClr val="tx1"/>
                </a:solidFill>
              </a:rPr>
              <a:t>Деннисом Ритчи</a:t>
            </a:r>
            <a:r>
              <a:rPr lang="ru-RU" sz="1800" b="0" dirty="0">
                <a:solidFill>
                  <a:schemeClr val="tx1"/>
                </a:solidFill>
              </a:rPr>
              <a:t> и </a:t>
            </a:r>
            <a:r>
              <a:rPr lang="ru-RU" sz="1800" dirty="0">
                <a:solidFill>
                  <a:schemeClr val="tx1"/>
                </a:solidFill>
              </a:rPr>
              <a:t>Кеном Томпсоном </a:t>
            </a:r>
            <a:r>
              <a:rPr lang="ru-RU" sz="1800" b="0" dirty="0">
                <a:solidFill>
                  <a:schemeClr val="tx1"/>
                </a:solidFill>
              </a:rPr>
              <a:t>в Bell Labs.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A2F3D58-6DC4-4CE7-BE2E-39D683689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838200"/>
            <a:ext cx="4572000" cy="20097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4C58B6E-9E0B-452D-894A-1F3BAC67E0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271"/>
          <a:stretch/>
        </p:blipFill>
        <p:spPr>
          <a:xfrm>
            <a:off x="7696200" y="2975357"/>
            <a:ext cx="2727004" cy="30711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436542-C919-496A-9795-139DE5E3D37D}"/>
              </a:ext>
            </a:extLst>
          </p:cNvPr>
          <p:cNvSpPr txBox="1"/>
          <p:nvPr/>
        </p:nvSpPr>
        <p:spPr>
          <a:xfrm>
            <a:off x="850900" y="4191000"/>
            <a:ext cx="5638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 1983 году </a:t>
            </a:r>
            <a:r>
              <a:rPr lang="ru-RU" b="1" dirty="0"/>
              <a:t>Ричард Столлман </a:t>
            </a:r>
            <a:r>
              <a:rPr lang="ru-RU" dirty="0"/>
              <a:t>инициировал проект GNU с целью создания свободной UNIX-подобной операционной системы. </a:t>
            </a:r>
          </a:p>
        </p:txBody>
      </p:sp>
    </p:spTree>
    <p:extLst>
      <p:ext uri="{BB962C8B-B14F-4D97-AF65-F5344CB8AC3E}">
        <p14:creationId xmlns:p14="http://schemas.microsoft.com/office/powerpoint/2010/main" val="1824671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FF49DE-837F-4C56-B00B-4F85CE324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32" y="251713"/>
            <a:ext cx="8347075" cy="423193"/>
          </a:xfrm>
        </p:spPr>
        <p:txBody>
          <a:bodyPr/>
          <a:lstStyle/>
          <a:p>
            <a:r>
              <a:rPr lang="ru-RU" dirty="0"/>
              <a:t>Рождение ядра </a:t>
            </a:r>
            <a:r>
              <a:rPr lang="en-US" dirty="0"/>
              <a:t>Linux 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3B8CE2D-1EFD-4177-8B1D-49A30DAD8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4832" y="1372171"/>
            <a:ext cx="5400675" cy="1938992"/>
          </a:xfrm>
        </p:spPr>
        <p:txBody>
          <a:bodyPr/>
          <a:lstStyle/>
          <a:p>
            <a:r>
              <a:rPr lang="ru-RU" sz="1800" b="0" dirty="0">
                <a:solidFill>
                  <a:schemeClr val="tx1"/>
                </a:solidFill>
              </a:rPr>
              <a:t>В 1991 году финский студент </a:t>
            </a:r>
            <a:r>
              <a:rPr lang="ru-RU" sz="1800" dirty="0">
                <a:solidFill>
                  <a:schemeClr val="tx1"/>
                </a:solidFill>
              </a:rPr>
              <a:t>Линус Торвальдс</a:t>
            </a:r>
            <a:r>
              <a:rPr lang="ru-RU" sz="1800" b="0" dirty="0">
                <a:solidFill>
                  <a:schemeClr val="tx1"/>
                </a:solidFill>
              </a:rPr>
              <a:t>, вдохновлённый образовательной ОС Minix, начал работу над собственным ядром.</a:t>
            </a:r>
          </a:p>
          <a:p>
            <a:endParaRPr lang="ru-RU" sz="1800" b="0" dirty="0">
              <a:solidFill>
                <a:schemeClr val="tx1"/>
              </a:solidFill>
            </a:endParaRPr>
          </a:p>
          <a:p>
            <a:r>
              <a:rPr lang="ru-RU" sz="1800" b="0" dirty="0">
                <a:solidFill>
                  <a:schemeClr val="tx1"/>
                </a:solidFill>
              </a:rPr>
              <a:t>25 августа 1991 года он написал знаменитое объявление в </a:t>
            </a:r>
            <a:r>
              <a:rPr lang="ru-RU" sz="1800" b="0" dirty="0" err="1">
                <a:solidFill>
                  <a:schemeClr val="tx1"/>
                </a:solidFill>
              </a:rPr>
              <a:t>Usenet</a:t>
            </a:r>
            <a:r>
              <a:rPr lang="ru-RU" sz="1800" b="0" dirty="0">
                <a:solidFill>
                  <a:schemeClr val="tx1"/>
                </a:solidFill>
              </a:rPr>
              <a:t>, где представил свою разработку и попросил помощи у сообщества.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036A72-3D1B-4DB8-A1CE-9DCAD034C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3319755"/>
            <a:ext cx="62484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002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6E5287-520C-4719-A8B7-405111B5B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1447800"/>
            <a:ext cx="4876800" cy="48768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64FE35-225F-42C1-B08F-355391B34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32" y="251713"/>
            <a:ext cx="8347075" cy="423193"/>
          </a:xfrm>
        </p:spPr>
        <p:txBody>
          <a:bodyPr/>
          <a:lstStyle/>
          <a:p>
            <a:r>
              <a:rPr lang="ru-RU" dirty="0"/>
              <a:t>Симбиоз: </a:t>
            </a:r>
            <a:r>
              <a:rPr lang="en-US" dirty="0"/>
              <a:t>GNU/Linux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6DD11FC-10EF-4D87-B9B3-C7A57F30B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4832" y="1372171"/>
            <a:ext cx="5400675" cy="1384995"/>
          </a:xfrm>
        </p:spPr>
        <p:txBody>
          <a:bodyPr/>
          <a:lstStyle/>
          <a:p>
            <a:r>
              <a:rPr lang="ru-RU" sz="1800" b="0" dirty="0">
                <a:solidFill>
                  <a:schemeClr val="tx1"/>
                </a:solidFill>
              </a:rPr>
              <a:t>Ядро </a:t>
            </a:r>
            <a:r>
              <a:rPr lang="ru-RU" sz="1800" b="0" dirty="0" err="1">
                <a:solidFill>
                  <a:schemeClr val="tx1"/>
                </a:solidFill>
              </a:rPr>
              <a:t>Линуса</a:t>
            </a:r>
            <a:r>
              <a:rPr lang="ru-RU" sz="1800" b="0" dirty="0">
                <a:solidFill>
                  <a:schemeClr val="tx1"/>
                </a:solidFill>
              </a:rPr>
              <a:t> </a:t>
            </a:r>
            <a:r>
              <a:rPr lang="ru-RU" sz="1800" b="0" dirty="0" err="1">
                <a:solidFill>
                  <a:schemeClr val="tx1"/>
                </a:solidFill>
              </a:rPr>
              <a:t>Торвальдса</a:t>
            </a:r>
            <a:r>
              <a:rPr lang="ru-RU" sz="1800" b="0" dirty="0">
                <a:solidFill>
                  <a:schemeClr val="tx1"/>
                </a:solidFill>
              </a:rPr>
              <a:t> стало недостающим элементом для проекта GNU. Сочетание ядра Linux и утилит GNU привело к созданию первой полностью свободной операционной системы, которую правильно называть GNU/Linux. </a:t>
            </a:r>
          </a:p>
        </p:txBody>
      </p:sp>
    </p:spTree>
    <p:extLst>
      <p:ext uri="{BB962C8B-B14F-4D97-AF65-F5344CB8AC3E}">
        <p14:creationId xmlns:p14="http://schemas.microsoft.com/office/powerpoint/2010/main" val="242289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06A5BB-1FCE-4851-AEB6-88540C67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32" y="251713"/>
            <a:ext cx="8347075" cy="423193"/>
          </a:xfrm>
        </p:spPr>
        <p:txBody>
          <a:bodyPr/>
          <a:lstStyle/>
          <a:p>
            <a:r>
              <a:rPr lang="ru-RU" dirty="0"/>
              <a:t>Революция дистрибутивов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A420472-F8F7-4888-BBA9-CCAB13A23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4832" y="1372171"/>
            <a:ext cx="5400675" cy="2769989"/>
          </a:xfrm>
        </p:spPr>
        <p:txBody>
          <a:bodyPr/>
          <a:lstStyle/>
          <a:p>
            <a:r>
              <a:rPr lang="ru-RU" sz="1800" b="0" dirty="0">
                <a:solidFill>
                  <a:schemeClr val="tx1"/>
                </a:solidFill>
              </a:rPr>
              <a:t>Поскольку Linux сам по себе — лишь ядро, возникла потребность в его удобном распространении вместе с необходимым ПО. Так появились дистрибутивы — сборки ОС, включающие ядро, утилиты GNU и другое программное обеспечение. Первыми дистрибутивами стали Slackware (1993) и Debian (1993). Последний, в частности, заложил основы огромного сообщества и строгих принципов свободного ПО.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8EB040-2EB4-4FB6-8F36-09314B450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381000"/>
            <a:ext cx="4067175" cy="304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E6B57B-2E5E-40E9-9664-AD2B917CD3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459" b="27959"/>
          <a:stretch/>
        </p:blipFill>
        <p:spPr>
          <a:xfrm>
            <a:off x="6207445" y="3886200"/>
            <a:ext cx="4572000" cy="142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442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E0C81A-5994-4137-84BB-6AF626878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32" y="251713"/>
            <a:ext cx="8347075" cy="423193"/>
          </a:xfrm>
        </p:spPr>
        <p:txBody>
          <a:bodyPr/>
          <a:lstStyle/>
          <a:p>
            <a:r>
              <a:rPr lang="ru-RU" dirty="0"/>
              <a:t>«Собор и Базар» и рост сообщества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9BAC00C-F4F0-47B7-8A54-3A6AAFE3D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4832" y="1372171"/>
            <a:ext cx="5400675" cy="1938992"/>
          </a:xfrm>
        </p:spPr>
        <p:txBody>
          <a:bodyPr/>
          <a:lstStyle/>
          <a:p>
            <a:r>
              <a:rPr lang="ru-RU" sz="1800" b="0" dirty="0">
                <a:solidFill>
                  <a:schemeClr val="tx1"/>
                </a:solidFill>
              </a:rPr>
              <a:t>Разработка Linux стала живым примером модели «Базар», описанной Эриком </a:t>
            </a:r>
            <a:r>
              <a:rPr lang="ru-RU" sz="1800" b="0" dirty="0" err="1">
                <a:solidFill>
                  <a:schemeClr val="tx1"/>
                </a:solidFill>
              </a:rPr>
              <a:t>Рэймондом</a:t>
            </a:r>
            <a:r>
              <a:rPr lang="ru-RU" sz="1800" b="0" dirty="0">
                <a:solidFill>
                  <a:schemeClr val="tx1"/>
                </a:solidFill>
              </a:rPr>
              <a:t>. В отличие от закрытой модели «Собор», тысячи добровольцев со всего мира могли участвовать в разработке, тестировании и улучшении системы. Это обеспечило невероятно быстрый рост и высокое качество кода.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89536DC-A58D-4D54-A5F7-3ABF31E12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0" y="700306"/>
            <a:ext cx="3354353" cy="502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981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908E1A-87B4-4E53-B4FE-C9C250E04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32" y="251713"/>
            <a:ext cx="9455468" cy="846386"/>
          </a:xfrm>
        </p:spPr>
        <p:txBody>
          <a:bodyPr/>
          <a:lstStyle/>
          <a:p>
            <a:r>
              <a:rPr lang="ru-RU" dirty="0"/>
              <a:t>Выход в большой мир: от серверов к настольным ПК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C1553E-41DD-4AAF-B02F-0AF6AC73F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219200"/>
            <a:ext cx="5400675" cy="1661993"/>
          </a:xfrm>
        </p:spPr>
        <p:txBody>
          <a:bodyPr/>
          <a:lstStyle/>
          <a:p>
            <a:r>
              <a:rPr lang="ru-RU" sz="1800" b="0" dirty="0">
                <a:solidFill>
                  <a:schemeClr val="tx1"/>
                </a:solidFill>
              </a:rPr>
              <a:t>В середине 1990-х Linux зарекомендовал себя как стабильная и надежная платформа для серверов. С появлением графических сред, таких как KDE (1996) и GNOME (1999), система стала доступна и для обычных пользователей на десктопах, предлагая удобный графический интерфейс.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D4F7EC7-52AE-46AE-A514-8D9CEC933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9529" y="1905000"/>
            <a:ext cx="4625871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911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5FEDE3-8DD5-4028-9DC3-69B1F73E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32" y="251713"/>
            <a:ext cx="8347075" cy="423193"/>
          </a:xfrm>
        </p:spPr>
        <p:txBody>
          <a:bodyPr/>
          <a:lstStyle/>
          <a:p>
            <a:r>
              <a:rPr lang="ru-RU" dirty="0"/>
              <a:t>Современное влияние и проникновение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D7B47C1-4409-436A-81B3-5358D2CCE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7282" y="1447800"/>
            <a:ext cx="9264968" cy="2666430"/>
          </a:xfrm>
        </p:spPr>
        <p:txBody>
          <a:bodyPr/>
          <a:lstStyle/>
          <a:p>
            <a:r>
              <a:rPr lang="ru-RU" sz="1800" b="0" dirty="0">
                <a:solidFill>
                  <a:schemeClr val="tx1"/>
                </a:solidFill>
              </a:rPr>
              <a:t>Сегодня Linux— это основа современного IT. Он доминирует в мире серверов, является ядром операционной системы </a:t>
            </a:r>
            <a:r>
              <a:rPr lang="ru-RU" sz="1800" b="0" dirty="0" err="1">
                <a:solidFill>
                  <a:schemeClr val="tx1"/>
                </a:solidFill>
              </a:rPr>
              <a:t>Android</a:t>
            </a:r>
            <a:r>
              <a:rPr lang="ru-RU" sz="1800" b="0" dirty="0">
                <a:solidFill>
                  <a:schemeClr val="tx1"/>
                </a:solidFill>
              </a:rPr>
              <a:t>, которая установлена на большинстве смартфонов, и используется в суперкомпьютерах, встраиваемых системах, сетевом оборудовании и многих других областях, оставаясь при этом ярким примером успеха модели открытого исходного кода.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E66D66-D484-48FC-9D63-0E079D67E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971800"/>
            <a:ext cx="4787170" cy="373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59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</TotalTime>
  <Words>413</Words>
  <Application>Microsoft Office PowerPoint</Application>
  <PresentationFormat>Широкоэкранный</PresentationFormat>
  <Paragraphs>26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Lucida Sans Unicode</vt:lpstr>
      <vt:lpstr>Sitka Subheading</vt:lpstr>
      <vt:lpstr>Tahoma</vt:lpstr>
      <vt:lpstr>Office Theme</vt:lpstr>
      <vt:lpstr>Тема:</vt:lpstr>
      <vt:lpstr>Введение </vt:lpstr>
      <vt:lpstr>Предыстория: UNIX и проект GNU</vt:lpstr>
      <vt:lpstr>Рождение ядра Linux </vt:lpstr>
      <vt:lpstr>Симбиоз: GNU/Linux</vt:lpstr>
      <vt:lpstr>Революция дистрибутивов</vt:lpstr>
      <vt:lpstr>«Собор и Базар» и рост сообщества</vt:lpstr>
      <vt:lpstr>Выход в большой мир: от серверов к настольным ПК</vt:lpstr>
      <vt:lpstr>Современное влияние и проникновение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Тема:</dc:title>
  <dc:creator>morti</dc:creator>
  <cp:lastModifiedBy>Таисия Плющева</cp:lastModifiedBy>
  <cp:revision>9</cp:revision>
  <dcterms:created xsi:type="dcterms:W3CDTF">2025-11-11T11:28:39Z</dcterms:created>
  <dcterms:modified xsi:type="dcterms:W3CDTF">2025-11-12T16:11:39Z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2025-11-11T00:00:00Z</vt:filetime>
  </property>
  <property fmtid="{D5CDD505-2E9C-101B-9397-08002B2CF9AE}" pid="3" name="LastSaved">
    <vt:filetime>2025-11-11T00:00:00Z</vt:filetime>
  </property>
</Properties>
</file>